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</p:sldMasterIdLst>
  <p:sldIdLst>
    <p:sldId id="256" r:id="rId6"/>
    <p:sldId id="282" r:id="rId7"/>
    <p:sldId id="277" r:id="rId8"/>
    <p:sldId id="278" r:id="rId9"/>
    <p:sldId id="279" r:id="rId10"/>
    <p:sldId id="280" r:id="rId11"/>
    <p:sldId id="281" r:id="rId12"/>
    <p:sldId id="257" r:id="rId13"/>
    <p:sldId id="263" r:id="rId14"/>
    <p:sldId id="262" r:id="rId15"/>
    <p:sldId id="260" r:id="rId16"/>
    <p:sldId id="261" r:id="rId17"/>
    <p:sldId id="269" r:id="rId18"/>
    <p:sldId id="268" r:id="rId19"/>
    <p:sldId id="267" r:id="rId20"/>
    <p:sldId id="264" r:id="rId21"/>
    <p:sldId id="265" r:id="rId22"/>
    <p:sldId id="270" r:id="rId23"/>
    <p:sldId id="258" r:id="rId24"/>
    <p:sldId id="272" r:id="rId25"/>
    <p:sldId id="271" r:id="rId26"/>
    <p:sldId id="273" r:id="rId27"/>
    <p:sldId id="275" r:id="rId28"/>
    <p:sldId id="274" r:id="rId29"/>
    <p:sldId id="259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19F16-D550-466F-BB47-8B21C02D1EAB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18848E66-09FD-4443-B383-F98C39E74107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Dàn ý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(ND chính)</a:t>
          </a:r>
        </a:p>
      </dgm:t>
    </dgm:pt>
    <dgm:pt modelId="{A30009AE-72E3-4D0E-AC18-4E94EDADF6D9}" type="parTrans" cxnId="{AE82DA4C-74E8-47C3-A5C6-9E3DD97781DC}">
      <dgm:prSet/>
      <dgm:spPr/>
    </dgm:pt>
    <dgm:pt modelId="{4EF3A17F-1A99-41D5-8D7D-0C9983206C48}" type="sibTrans" cxnId="{AE82DA4C-74E8-47C3-A5C6-9E3DD97781DC}">
      <dgm:prSet/>
      <dgm:spPr/>
    </dgm:pt>
    <dgm:pt modelId="{AA80D3AE-631E-4FF1-A919-17C44BE1C47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Đề cương</a:t>
          </a: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chi tiết </a:t>
          </a:r>
        </a:p>
      </dgm:t>
    </dgm:pt>
    <dgm:pt modelId="{64EA6519-9F9F-4E41-8C00-529D3523C048}" type="parTrans" cxnId="{84430D06-0B85-4235-8B95-F3A5FDC4E80B}">
      <dgm:prSet/>
      <dgm:spPr/>
    </dgm:pt>
    <dgm:pt modelId="{D7CEA167-9B6E-44FA-9ABA-7E39F3C946F0}" type="sibTrans" cxnId="{84430D06-0B85-4235-8B95-F3A5FDC4E80B}">
      <dgm:prSet/>
      <dgm:spPr/>
    </dgm:pt>
    <dgm:pt modelId="{CB8F7EF2-A668-4281-8815-065EC1251625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Có mở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rộng</a:t>
          </a:r>
        </a:p>
      </dgm:t>
    </dgm:pt>
    <dgm:pt modelId="{B866899C-A116-4276-8FB8-CDF1B3D31490}" type="parTrans" cxnId="{F89DDB9E-CC8D-4509-8F42-9AB84EC868B6}">
      <dgm:prSet/>
      <dgm:spPr/>
    </dgm:pt>
    <dgm:pt modelId="{BDD9520D-56A4-497D-980C-0B56DBC8F10D}" type="sibTrans" cxnId="{F89DDB9E-CC8D-4509-8F42-9AB84EC868B6}">
      <dgm:prSet/>
      <dgm:spPr/>
    </dgm:pt>
    <dgm:pt modelId="{409AD400-5AB1-479B-82B0-4D381247E0C2}" type="pres">
      <dgm:prSet presAssocID="{2F819F16-D550-466F-BB47-8B21C02D1EAB}" presName="composite" presStyleCnt="0">
        <dgm:presLayoutVars>
          <dgm:chMax val="5"/>
          <dgm:dir/>
          <dgm:resizeHandles val="exact"/>
        </dgm:presLayoutVars>
      </dgm:prSet>
      <dgm:spPr/>
    </dgm:pt>
    <dgm:pt modelId="{C476FA52-E7DE-4B71-BB19-2070E95368E2}" type="pres">
      <dgm:prSet presAssocID="{18848E66-09FD-4443-B383-F98C39E74107}" presName="circle1" presStyleLbl="lnNode1" presStyleIdx="0" presStyleCnt="3"/>
      <dgm:spPr/>
    </dgm:pt>
    <dgm:pt modelId="{03F8D593-B8AD-4B74-91BF-9FD2C204222C}" type="pres">
      <dgm:prSet presAssocID="{18848E66-09FD-4443-B383-F98C39E74107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0A172-DEB1-4098-809C-33E83891B7A3}" type="pres">
      <dgm:prSet presAssocID="{18848E66-09FD-4443-B383-F98C39E74107}" presName="line1" presStyleLbl="callout" presStyleIdx="0" presStyleCnt="6"/>
      <dgm:spPr/>
    </dgm:pt>
    <dgm:pt modelId="{49DBD39E-27A1-4B02-9B82-64695B6F1718}" type="pres">
      <dgm:prSet presAssocID="{18848E66-09FD-4443-B383-F98C39E74107}" presName="d1" presStyleLbl="callout" presStyleIdx="1" presStyleCnt="6"/>
      <dgm:spPr/>
    </dgm:pt>
    <dgm:pt modelId="{624B4730-8DE0-40DE-B26F-B397C5B88653}" type="pres">
      <dgm:prSet presAssocID="{AA80D3AE-631E-4FF1-A919-17C44BE1C476}" presName="circle2" presStyleLbl="lnNode1" presStyleIdx="1" presStyleCnt="3"/>
      <dgm:spPr/>
    </dgm:pt>
    <dgm:pt modelId="{F14C4C2B-763D-4140-AFD0-25C773E5C9AC}" type="pres">
      <dgm:prSet presAssocID="{AA80D3AE-631E-4FF1-A919-17C44BE1C476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6E62E-F9A9-4BBD-84FB-E7C584427132}" type="pres">
      <dgm:prSet presAssocID="{AA80D3AE-631E-4FF1-A919-17C44BE1C476}" presName="line2" presStyleLbl="callout" presStyleIdx="2" presStyleCnt="6"/>
      <dgm:spPr/>
    </dgm:pt>
    <dgm:pt modelId="{C21E7280-2673-44EE-A410-B0789CD1C728}" type="pres">
      <dgm:prSet presAssocID="{AA80D3AE-631E-4FF1-A919-17C44BE1C476}" presName="d2" presStyleLbl="callout" presStyleIdx="3" presStyleCnt="6"/>
      <dgm:spPr/>
    </dgm:pt>
    <dgm:pt modelId="{7E046F7B-ABE1-40C8-BD77-0B1ECA3F15EE}" type="pres">
      <dgm:prSet presAssocID="{CB8F7EF2-A668-4281-8815-065EC1251625}" presName="circle3" presStyleLbl="lnNode1" presStyleIdx="2" presStyleCnt="3"/>
      <dgm:spPr/>
    </dgm:pt>
    <dgm:pt modelId="{1C333941-2AE3-4779-9A6F-E3FE416BD9ED}" type="pres">
      <dgm:prSet presAssocID="{CB8F7EF2-A668-4281-8815-065EC1251625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7AF9D-9AC1-40FC-83B3-59F2B908FDD7}" type="pres">
      <dgm:prSet presAssocID="{CB8F7EF2-A668-4281-8815-065EC1251625}" presName="line3" presStyleLbl="callout" presStyleIdx="4" presStyleCnt="6"/>
      <dgm:spPr/>
    </dgm:pt>
    <dgm:pt modelId="{342A757F-51F7-4DB2-8C1B-F06E11FF24FB}" type="pres">
      <dgm:prSet presAssocID="{CB8F7EF2-A668-4281-8815-065EC1251625}" presName="d3" presStyleLbl="callout" presStyleIdx="5" presStyleCnt="6"/>
      <dgm:spPr/>
    </dgm:pt>
  </dgm:ptLst>
  <dgm:cxnLst>
    <dgm:cxn modelId="{0E5DAB57-FEF9-4A0E-A6E6-952C5A0BCC92}" type="presOf" srcId="{CB8F7EF2-A668-4281-8815-065EC1251625}" destId="{1C333941-2AE3-4779-9A6F-E3FE416BD9ED}" srcOrd="0" destOrd="0" presId="urn:microsoft.com/office/officeart/2005/8/layout/target1"/>
    <dgm:cxn modelId="{32A8BA97-1C5D-4846-BBC2-6BBF4C39AA09}" type="presOf" srcId="{18848E66-09FD-4443-B383-F98C39E74107}" destId="{03F8D593-B8AD-4B74-91BF-9FD2C204222C}" srcOrd="0" destOrd="0" presId="urn:microsoft.com/office/officeart/2005/8/layout/target1"/>
    <dgm:cxn modelId="{84430D06-0B85-4235-8B95-F3A5FDC4E80B}" srcId="{2F819F16-D550-466F-BB47-8B21C02D1EAB}" destId="{AA80D3AE-631E-4FF1-A919-17C44BE1C476}" srcOrd="1" destOrd="0" parTransId="{64EA6519-9F9F-4E41-8C00-529D3523C048}" sibTransId="{D7CEA167-9B6E-44FA-9ABA-7E39F3C946F0}"/>
    <dgm:cxn modelId="{BDD727E1-D29B-4BB4-BEA2-2DEB95A8F0D8}" type="presOf" srcId="{2F819F16-D550-466F-BB47-8B21C02D1EAB}" destId="{409AD400-5AB1-479B-82B0-4D381247E0C2}" srcOrd="0" destOrd="0" presId="urn:microsoft.com/office/officeart/2005/8/layout/target1"/>
    <dgm:cxn modelId="{AE82DA4C-74E8-47C3-A5C6-9E3DD97781DC}" srcId="{2F819F16-D550-466F-BB47-8B21C02D1EAB}" destId="{18848E66-09FD-4443-B383-F98C39E74107}" srcOrd="0" destOrd="0" parTransId="{A30009AE-72E3-4D0E-AC18-4E94EDADF6D9}" sibTransId="{4EF3A17F-1A99-41D5-8D7D-0C9983206C48}"/>
    <dgm:cxn modelId="{747205D4-5FB5-424F-A9DD-9718BD7A994C}" type="presOf" srcId="{AA80D3AE-631E-4FF1-A919-17C44BE1C476}" destId="{F14C4C2B-763D-4140-AFD0-25C773E5C9AC}" srcOrd="0" destOrd="0" presId="urn:microsoft.com/office/officeart/2005/8/layout/target1"/>
    <dgm:cxn modelId="{F89DDB9E-CC8D-4509-8F42-9AB84EC868B6}" srcId="{2F819F16-D550-466F-BB47-8B21C02D1EAB}" destId="{CB8F7EF2-A668-4281-8815-065EC1251625}" srcOrd="2" destOrd="0" parTransId="{B866899C-A116-4276-8FB8-CDF1B3D31490}" sibTransId="{BDD9520D-56A4-497D-980C-0B56DBC8F10D}"/>
    <dgm:cxn modelId="{A9256FC8-E4CB-4D09-A37D-657EE9D9B9A1}" type="presParOf" srcId="{409AD400-5AB1-479B-82B0-4D381247E0C2}" destId="{C476FA52-E7DE-4B71-BB19-2070E95368E2}" srcOrd="0" destOrd="0" presId="urn:microsoft.com/office/officeart/2005/8/layout/target1"/>
    <dgm:cxn modelId="{A1258E2D-B26A-46E7-B07A-C59E472E770D}" type="presParOf" srcId="{409AD400-5AB1-479B-82B0-4D381247E0C2}" destId="{03F8D593-B8AD-4B74-91BF-9FD2C204222C}" srcOrd="1" destOrd="0" presId="urn:microsoft.com/office/officeart/2005/8/layout/target1"/>
    <dgm:cxn modelId="{CB1421C2-684B-4A80-BA11-22ACA36BE568}" type="presParOf" srcId="{409AD400-5AB1-479B-82B0-4D381247E0C2}" destId="{E480A172-DEB1-4098-809C-33E83891B7A3}" srcOrd="2" destOrd="0" presId="urn:microsoft.com/office/officeart/2005/8/layout/target1"/>
    <dgm:cxn modelId="{D5C4F3A3-3F12-4D43-8A3B-E7E32407B1FB}" type="presParOf" srcId="{409AD400-5AB1-479B-82B0-4D381247E0C2}" destId="{49DBD39E-27A1-4B02-9B82-64695B6F1718}" srcOrd="3" destOrd="0" presId="urn:microsoft.com/office/officeart/2005/8/layout/target1"/>
    <dgm:cxn modelId="{B2E7381C-CE19-40B6-B7EF-13A450BAE7C8}" type="presParOf" srcId="{409AD400-5AB1-479B-82B0-4D381247E0C2}" destId="{624B4730-8DE0-40DE-B26F-B397C5B88653}" srcOrd="4" destOrd="0" presId="urn:microsoft.com/office/officeart/2005/8/layout/target1"/>
    <dgm:cxn modelId="{B7E9EE41-1625-4817-8009-045D3BC42EC6}" type="presParOf" srcId="{409AD400-5AB1-479B-82B0-4D381247E0C2}" destId="{F14C4C2B-763D-4140-AFD0-25C773E5C9AC}" srcOrd="5" destOrd="0" presId="urn:microsoft.com/office/officeart/2005/8/layout/target1"/>
    <dgm:cxn modelId="{4B86DC1A-0A2E-4D85-8F96-2A87D94F5004}" type="presParOf" srcId="{409AD400-5AB1-479B-82B0-4D381247E0C2}" destId="{2406E62E-F9A9-4BBD-84FB-E7C584427132}" srcOrd="6" destOrd="0" presId="urn:microsoft.com/office/officeart/2005/8/layout/target1"/>
    <dgm:cxn modelId="{CA94A968-1706-4D96-AABF-131BA581E394}" type="presParOf" srcId="{409AD400-5AB1-479B-82B0-4D381247E0C2}" destId="{C21E7280-2673-44EE-A410-B0789CD1C728}" srcOrd="7" destOrd="0" presId="urn:microsoft.com/office/officeart/2005/8/layout/target1"/>
    <dgm:cxn modelId="{E855063F-4BA9-43E9-9D37-108096AC96A5}" type="presParOf" srcId="{409AD400-5AB1-479B-82B0-4D381247E0C2}" destId="{7E046F7B-ABE1-40C8-BD77-0B1ECA3F15EE}" srcOrd="8" destOrd="0" presId="urn:microsoft.com/office/officeart/2005/8/layout/target1"/>
    <dgm:cxn modelId="{3643B567-6BC7-4A06-9F9F-BAD5946908DE}" type="presParOf" srcId="{409AD400-5AB1-479B-82B0-4D381247E0C2}" destId="{1C333941-2AE3-4779-9A6F-E3FE416BD9ED}" srcOrd="9" destOrd="0" presId="urn:microsoft.com/office/officeart/2005/8/layout/target1"/>
    <dgm:cxn modelId="{20B42575-A3AF-4BCE-B409-6EB3DF8C7EC4}" type="presParOf" srcId="{409AD400-5AB1-479B-82B0-4D381247E0C2}" destId="{8CA7AF9D-9AC1-40FC-83B3-59F2B908FDD7}" srcOrd="10" destOrd="0" presId="urn:microsoft.com/office/officeart/2005/8/layout/target1"/>
    <dgm:cxn modelId="{2DC8FB52-B535-441F-B75A-74F259F6B262}" type="presParOf" srcId="{409AD400-5AB1-479B-82B0-4D381247E0C2}" destId="{342A757F-51F7-4DB2-8C1B-F06E11FF24F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3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8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2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9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8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64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1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13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67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80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21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01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0525B-089D-434A-B5BD-02AE5CF8D9F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9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775BC-1390-4800-9429-98BA60011EA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72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7E4DF-D879-43A7-BB2E-CD40D977FF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17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BEFDB-C307-4946-9135-D671C475683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4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36340-75CD-4A99-80A0-546540D5B1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52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A0177-0893-4F9B-BC46-1D56DE42C22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56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7B5A4-AC42-45CE-8854-486FF7B53AA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7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28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46560-8A86-4BEE-A8F2-7AE7A8F6DA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30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834D-B3A2-4BB0-B3A8-6C4EE3CDD60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43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54E4B-B5F6-4DDE-9563-47A0B495883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98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F6BAD-6D9F-4741-9E1B-0752FFF6AE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68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EAEE7-14D9-4A0B-A7B6-CF07874152F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51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53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23F0E-6147-4262-AA5D-8D1CBFCAF16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5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9FEEA-45BC-41E5-9358-F515626D93A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32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25CBE-9D38-4CEC-AA40-4D7C56D8BE6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89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6AC8A-8580-48A8-8F80-68E31DD6AC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46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EE40D-5DE8-4E36-B6FA-9B7BFE27BF1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5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9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E0579-562B-474B-8166-9A11A2D83D1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95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B138F-E18D-4A34-91F7-F9BC44AFAFB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40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9E1F5-589C-4CCA-8F7D-BBA72F07863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38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AB391-69B4-4077-9602-D4AA844EE1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67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9F9E2-9107-4F72-B92B-FD33C98F102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31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07A2C-A662-49CB-A14F-0E83F23081E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27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01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0B8B7-651E-4C19-9FDD-F025807B462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90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E163D-BF49-490F-BE95-6A4463CF18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FE0DB-3A3A-4F14-9912-7E8306CCEC9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41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865C9-09C3-461A-A970-920CEFBC379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1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47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9A6DD-3D1C-4A93-A1DF-5F708A3E97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73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F745E-85C0-4A26-9094-8FDF84DFD6A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25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7BBA8-085C-4C9E-A053-285CCA69C40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33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3129-81B3-49D8-840D-FD8ADC6B291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59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43B8E-21E8-429F-A964-E94CD472F48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36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0B748-D3CF-461D-B735-65604E0C430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8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D31C9-2A62-4AC1-BC00-7618448621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19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68C72-8104-4C38-B115-FB11D16BB52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8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29D4-53CE-4D63-9327-75C51F2828E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72372-9DFE-46AF-A595-901DC37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13F4-224B-4371-94A4-4891FBAF07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27F8B-28FD-43F2-A7A1-3E1D6326F25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98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7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8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9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0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1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2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8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9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21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91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6DEB32-F460-46A8-8FE4-6B1AF74BCD7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725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D6C3AE-4BED-4D94-B0D0-3D33440AE4F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460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7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8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9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0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1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2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8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19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21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91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C30CF8-40B3-446D-BB62-B767FC96A09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399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954" cy="6858000"/>
          </a:xfrm>
        </p:spPr>
      </p:pic>
    </p:spTree>
    <p:extLst>
      <p:ext uri="{BB962C8B-B14F-4D97-AF65-F5344CB8AC3E}">
        <p14:creationId xmlns:p14="http://schemas.microsoft.com/office/powerpoint/2010/main" val="35342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84" y="0"/>
            <a:ext cx="4811316" cy="3429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977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4611" y="3786792"/>
            <a:ext cx="3498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</a:rPr>
              <a:t>$</a:t>
            </a:r>
            <a:r>
              <a:rPr lang="en-US" sz="2400" b="1" smtClean="0">
                <a:latin typeface="Arial" panose="020B0604020202020204" pitchFamily="34" charset="0"/>
              </a:rPr>
              <a:t>710 ~ 15.000.000 VND</a:t>
            </a: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5059036" y="3787199"/>
            <a:ext cx="335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</a:rPr>
              <a:t>1 tấn = 6.000.000 VND</a:t>
            </a:r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06" y="4257966"/>
            <a:ext cx="3913094" cy="2600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8528"/>
            <a:ext cx="3939988" cy="25294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74459" y="4792056"/>
            <a:ext cx="1011471" cy="1281112"/>
            <a:chOff x="2887860" y="1391443"/>
            <a:chExt cx="3202781" cy="1281112"/>
          </a:xfrm>
        </p:grpSpPr>
        <p:sp>
          <p:nvSpPr>
            <p:cNvPr id="13" name="Chevron 12"/>
            <p:cNvSpPr/>
            <p:nvPr/>
          </p:nvSpPr>
          <p:spPr>
            <a:xfrm>
              <a:off x="2887860" y="1391443"/>
              <a:ext cx="3202781" cy="12811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3528416" y="1391443"/>
              <a:ext cx="1921669" cy="1281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028" tIns="74676" rIns="74676" bIns="74676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537912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1" y="185084"/>
            <a:ext cx="8215904" cy="6161928"/>
          </a:xfrm>
        </p:spPr>
      </p:pic>
    </p:spTree>
    <p:extLst>
      <p:ext uri="{BB962C8B-B14F-4D97-AF65-F5344CB8AC3E}">
        <p14:creationId xmlns:p14="http://schemas.microsoft.com/office/powerpoint/2010/main" val="142075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" y="40420"/>
            <a:ext cx="9067799" cy="6051098"/>
          </a:xfrm>
        </p:spPr>
      </p:pic>
      <p:sp>
        <p:nvSpPr>
          <p:cNvPr id="5" name="Rectangle 4"/>
          <p:cNvSpPr/>
          <p:nvPr/>
        </p:nvSpPr>
        <p:spPr>
          <a:xfrm>
            <a:off x="2490648" y="6274905"/>
            <a:ext cx="4552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</a:rPr>
              <a:t>Tỷ lệ thất nghiệp tại Việt Nam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91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665"/>
            <a:ext cx="9144000" cy="6560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3405" y="236503"/>
            <a:ext cx="9551453" cy="152419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1" y="0"/>
            <a:ext cx="9161361" cy="6858000"/>
          </a:xfrm>
        </p:spPr>
      </p:pic>
    </p:spTree>
    <p:extLst>
      <p:ext uri="{BB962C8B-B14F-4D97-AF65-F5344CB8AC3E}">
        <p14:creationId xmlns:p14="http://schemas.microsoft.com/office/powerpoint/2010/main" val="32864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968"/>
          </a:xfrm>
        </p:spPr>
      </p:pic>
      <p:sp>
        <p:nvSpPr>
          <p:cNvPr id="5" name="Rectangle 4"/>
          <p:cNvSpPr/>
          <p:nvPr/>
        </p:nvSpPr>
        <p:spPr>
          <a:xfrm>
            <a:off x="463412" y="5903893"/>
            <a:ext cx="8217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effectLst/>
                <a:latin typeface="Corbel" panose="020B0503020204020204" pitchFamily="34" charset="0"/>
              </a:rPr>
              <a:t>Các nhóm ngành được thí sinh lựa chọn nhiều nhất giai đoạn 201</a:t>
            </a:r>
            <a:r>
              <a:rPr lang="en-US" sz="2800" b="1" smtClean="0">
                <a:effectLst/>
                <a:latin typeface="Corbel" panose="020B0503020204020204" pitchFamily="34" charset="0"/>
              </a:rPr>
              <a:t>1</a:t>
            </a:r>
            <a:r>
              <a:rPr lang="vi-VN" sz="2800" b="1" smtClean="0">
                <a:effectLst/>
                <a:latin typeface="Corbel" panose="020B0503020204020204" pitchFamily="34" charset="0"/>
              </a:rPr>
              <a:t>-201</a:t>
            </a:r>
            <a:r>
              <a:rPr lang="en-US" sz="2800" b="1" smtClean="0">
                <a:effectLst/>
                <a:latin typeface="Corbel" panose="020B0503020204020204" pitchFamily="34" charset="0"/>
              </a:rPr>
              <a:t>5</a:t>
            </a:r>
            <a:endParaRPr lang="en-US" sz="2800" b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1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/>
              <a:t>Công thông tin – truyền thông</a:t>
            </a:r>
            <a:endParaRPr lang="en-US" sz="4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3" y="1325563"/>
            <a:ext cx="6051176" cy="5177477"/>
          </a:xfrm>
        </p:spPr>
      </p:pic>
    </p:spTree>
    <p:extLst>
      <p:ext uri="{BB962C8B-B14F-4D97-AF65-F5344CB8AC3E}">
        <p14:creationId xmlns:p14="http://schemas.microsoft.com/office/powerpoint/2010/main" val="20839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48365" cy="68567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65" y="2331594"/>
            <a:ext cx="3899648" cy="2193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30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609600" y="1298575"/>
            <a:ext cx="2133600" cy="946150"/>
          </a:xfrm>
          <a:prstGeom prst="rect">
            <a:avLst/>
          </a:prstGeom>
          <a:noFill/>
          <a:ln w="9525">
            <a:solidFill>
              <a:schemeClr val="tx1">
                <a:alpha val="54117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FFFF"/>
                </a:solidFill>
              </a:rPr>
              <a:t>SỰ PHÙ HỢP</a:t>
            </a:r>
            <a:r>
              <a:rPr lang="en-US" altLang="en-US" b="1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66800" y="4267200"/>
            <a:ext cx="2590800" cy="155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FFFFFF"/>
                </a:solidFill>
              </a:rPr>
              <a:t>N</a:t>
            </a:r>
            <a:r>
              <a:rPr lang="en-US" altLang="en-US" b="1" smtClean="0">
                <a:solidFill>
                  <a:srgbClr val="FFFFFF"/>
                </a:solidFill>
              </a:rPr>
              <a:t>ăng lực, sở trường, năng khiếu, sở thích, hoàn cảnh bản thân và gia đình,…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2" name="Diagram 48"/>
          <p:cNvGrpSpPr>
            <a:grpSpLocks/>
          </p:cNvGrpSpPr>
          <p:nvPr/>
        </p:nvGrpSpPr>
        <p:grpSpPr bwMode="auto">
          <a:xfrm>
            <a:off x="1676400" y="958850"/>
            <a:ext cx="5486400" cy="4375150"/>
            <a:chOff x="1152" y="723"/>
            <a:chExt cx="3456" cy="2880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2340" y="1212"/>
              <a:ext cx="1080" cy="1080"/>
            </a:xfrm>
            <a:prstGeom prst="ellipse">
              <a:avLst/>
            </a:prstGeom>
            <a:solidFill>
              <a:srgbClr val="0399FF">
                <a:alpha val="50000"/>
              </a:srgbClr>
            </a:solidFill>
            <a:ln w="952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2600" y="834"/>
              <a:ext cx="56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Nghề nghiệp</a:t>
              </a:r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>
              <a:off x="2695" y="1828"/>
              <a:ext cx="1080" cy="1080"/>
            </a:xfrm>
            <a:prstGeom prst="ellipse">
              <a:avLst/>
            </a:prstGeom>
            <a:solidFill>
              <a:srgbClr val="F60802">
                <a:alpha val="50000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3797" y="2692"/>
              <a:ext cx="56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Nhu cầu xã hội</a:t>
              </a:r>
            </a:p>
          </p:txBody>
        </p:sp>
        <p:sp>
          <p:nvSpPr>
            <p:cNvPr id="7" name="_s2056"/>
            <p:cNvSpPr>
              <a:spLocks noChangeArrowheads="1" noTextEdit="1"/>
            </p:cNvSpPr>
            <p:nvPr/>
          </p:nvSpPr>
          <p:spPr bwMode="auto">
            <a:xfrm>
              <a:off x="1984" y="1827"/>
              <a:ext cx="1080" cy="1080"/>
            </a:xfrm>
            <a:prstGeom prst="ellipse">
              <a:avLst/>
            </a:prstGeom>
            <a:solidFill>
              <a:srgbClr val="F1FD09">
                <a:alpha val="50000"/>
              </a:srgbClr>
            </a:solidFill>
            <a:ln w="952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1402" y="2692"/>
              <a:ext cx="56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Bản thân</a:t>
              </a:r>
            </a:p>
          </p:txBody>
        </p:sp>
      </p:grp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5181600" y="4267200"/>
            <a:ext cx="25908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Nhu cầu của xã hội về nhân lực của nghề (số lượng, trình độ) ở hiện tại và trong tương lai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5257800" y="841375"/>
            <a:ext cx="25146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Công việc chính, điều kiện làm việc và cơ hội nghề nghiệp   ở  hiện tại và trong tương lai</a:t>
            </a:r>
          </a:p>
        </p:txBody>
      </p:sp>
    </p:spTree>
    <p:extLst>
      <p:ext uri="{BB962C8B-B14F-4D97-AF65-F5344CB8AC3E}">
        <p14:creationId xmlns:p14="http://schemas.microsoft.com/office/powerpoint/2010/main" val="8359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73" grpId="0" animBg="1"/>
      <p:bldP spid="92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298"/>
          </a:xfrm>
        </p:spPr>
      </p:pic>
    </p:spTree>
    <p:extLst>
      <p:ext uri="{BB962C8B-B14F-4D97-AF65-F5344CB8AC3E}">
        <p14:creationId xmlns:p14="http://schemas.microsoft.com/office/powerpoint/2010/main" val="6387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1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/>
              <a:t>Công nghệ sinh học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gành môi trường - khoa học là một trong những xu hướng nghề nghiệp tương lai cực kỳ phát triển và rộng m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7" y="1037045"/>
            <a:ext cx="7833846" cy="56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1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Kinh doanh và tài chính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hrinsider.vietnamworks.com/wp-content/uploads/2014/08/CEO-signing-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8" y="1155420"/>
            <a:ext cx="808672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235"/>
            <a:ext cx="7886700" cy="1325563"/>
          </a:xfrm>
        </p:spPr>
        <p:txBody>
          <a:bodyPr/>
          <a:lstStyle/>
          <a:p>
            <a:pPr algn="ctr"/>
            <a:r>
              <a:rPr lang="en-US" b="1" smtClean="0"/>
              <a:t>Y tế - làm đẹp</a:t>
            </a:r>
            <a:endParaRPr lang="en-U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40" y="3953987"/>
            <a:ext cx="5120359" cy="2880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27906"/>
            <a:ext cx="4114800" cy="2926080"/>
          </a:xfrm>
          <a:prstGeom prst="rect">
            <a:avLst/>
          </a:prstGeom>
        </p:spPr>
      </p:pic>
      <p:pic>
        <p:nvPicPr>
          <p:cNvPr id="3074" name="Picture 2" descr="https://luatminhkhue.vn/LMK/article/bhyt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7" y="1348798"/>
            <a:ext cx="39052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v3.news.zdn.vn/w660/Uploaded/wyhktpu/2015_12_24/mat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69" y="3953986"/>
            <a:ext cx="4116560" cy="29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Giáo dục – Bảo hiểm</a:t>
            </a:r>
            <a:endParaRPr lang="en-US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6" y="1690689"/>
            <a:ext cx="6174243" cy="51673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1" y="1690689"/>
            <a:ext cx="3340267" cy="2366682"/>
          </a:xfrm>
          <a:prstGeom prst="rect">
            <a:avLst/>
          </a:prstGeom>
        </p:spPr>
      </p:pic>
      <p:pic>
        <p:nvPicPr>
          <p:cNvPr id="4098" name="Picture 2" descr="http://thebank.vn/uploads/posts/012015/08t1/thebank.vn-fotolia_59153863_subscription_monthly_m1-1421985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57" y="4424082"/>
            <a:ext cx="3662144" cy="24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3"/>
            <a:ext cx="9176636" cy="6112295"/>
          </a:xfrm>
        </p:spPr>
      </p:pic>
    </p:spTree>
    <p:extLst>
      <p:ext uri="{BB962C8B-B14F-4D97-AF65-F5344CB8AC3E}">
        <p14:creationId xmlns:p14="http://schemas.microsoft.com/office/powerpoint/2010/main" val="3094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9" y="365126"/>
            <a:ext cx="7058081" cy="6065757"/>
          </a:xfrm>
        </p:spPr>
      </p:pic>
    </p:spTree>
    <p:extLst>
      <p:ext uri="{BB962C8B-B14F-4D97-AF65-F5344CB8AC3E}">
        <p14:creationId xmlns:p14="http://schemas.microsoft.com/office/powerpoint/2010/main" val="14313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00"/>
                </a:solidFill>
              </a:rPr>
              <a:t>Một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số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kinh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nghiệm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khi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học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ôn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thi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105400" y="3124200"/>
            <a:ext cx="685800" cy="635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74700" y="2284413"/>
            <a:ext cx="4178300" cy="25923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Xác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định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được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mục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tiêu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Học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ôn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thi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TN hay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thi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ĐH, CĐ?)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Giai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đoạn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thời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điểm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ôn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thi</a:t>
            </a:r>
            <a:endParaRPr lang="en-US" sz="2000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3.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Kiến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thức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trọng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tâm</a:t>
            </a:r>
            <a:endParaRPr lang="en-US" sz="2000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4.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Điều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kiện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hoàn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cảnh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bản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thân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sở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trường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sở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đoản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thói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quen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,…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867400" y="2792413"/>
            <a:ext cx="2743200" cy="12954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Phương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pháp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học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phù</a:t>
            </a:r>
            <a:r>
              <a:rPr lang="en-US" sz="2000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hợp</a:t>
            </a:r>
            <a:endParaRPr lang="en-US" sz="2000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50888" y="1339850"/>
            <a:ext cx="7173912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CĂN CỨ LỰA CHỌN PHƯƠNG PHÁP HỌC – THI:</a:t>
            </a:r>
          </a:p>
        </p:txBody>
      </p:sp>
    </p:spTree>
    <p:extLst>
      <p:ext uri="{BB962C8B-B14F-4D97-AF65-F5344CB8AC3E}">
        <p14:creationId xmlns:p14="http://schemas.microsoft.com/office/powerpoint/2010/main" val="32903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build="allAtOnce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00063" y="1419225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8675" y="587375"/>
            <a:ext cx="6488113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3E1B59"/>
                </a:solidFill>
              </a:rPr>
              <a:t>II. CÁCH TIẾP CẬN HỆ THỐNG KIẾN THỨC: </a:t>
            </a:r>
            <a:endParaRPr lang="en-US" sz="2200" b="1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5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754063" y="1668463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342900" indent="-342900" algn="just" eaLnBrk="0" hangingPunct="0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EEC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 ĐÂU CHẮC ĐẤY, GIẢI QUYẾT VẤN ĐỀ CỤ THỂ, RÕ RÀNG, CHẶT CHẼ NHẤT.</a:t>
            </a: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739775" y="2681288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342900" indent="-342900" algn="just" eaLnBrk="0" hangingPunct="0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EEC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 TRUNG LUYỆN ĐỀ, CÁC DẠNG BÀI TỔNG HỢP – TỪ DỄ ĐẾN KHÓ.</a:t>
            </a:r>
            <a:endParaRPr lang="en-US" sz="2200" dirty="0">
              <a:solidFill>
                <a:srgbClr val="FEEC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735013" y="3657600"/>
            <a:ext cx="77993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342900" indent="-342900" algn="just" eaLnBrk="0" hangingPunct="0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EEC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 TRỌNG VẤN ĐỀ LIÊN QUAN THỰC TẾ, THỰC HÀNH, KHÔNG CHỦ QUAN KIẾN THỨC CƠ BẢN.</a:t>
            </a:r>
            <a:endParaRPr lang="en-US" sz="2200" dirty="0">
              <a:solidFill>
                <a:srgbClr val="FEEC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609600"/>
            <a:ext cx="8221663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3E1B59"/>
                </a:solidFill>
              </a:rPr>
              <a:t>III. PHƯƠNG CHÂM HỌC GIAI ĐOẠN TỪ NAY ĐẾN LÚC THI: </a:t>
            </a:r>
          </a:p>
        </p:txBody>
      </p:sp>
    </p:spTree>
    <p:extLst>
      <p:ext uri="{BB962C8B-B14F-4D97-AF65-F5344CB8AC3E}">
        <p14:creationId xmlns:p14="http://schemas.microsoft.com/office/powerpoint/2010/main" val="35356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411288"/>
            <a:ext cx="7772400" cy="377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Đọc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lướt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một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lượt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các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câu</a:t>
            </a:r>
            <a:endParaRPr 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Xác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định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câu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dễ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làm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trước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câu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khó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làm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sau</a:t>
            </a:r>
            <a:endParaRPr 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Khi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làm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phải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đọc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kỹ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đầu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bài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làm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chắc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chắn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tránh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mất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điểm</a:t>
            </a:r>
            <a:endParaRPr 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Vẽ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hình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cùng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trang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khi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trình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bày</a:t>
            </a:r>
            <a:endParaRPr 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Cảm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thấy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sai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làm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lại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từ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đầu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nhưng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không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xóa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phần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đã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làm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14400" y="533400"/>
            <a:ext cx="3500438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3E1B59"/>
                </a:solidFill>
              </a:rPr>
              <a:t>IV. KHI LÀM BÀI THI:</a:t>
            </a:r>
          </a:p>
        </p:txBody>
      </p:sp>
    </p:spTree>
    <p:extLst>
      <p:ext uri="{BB962C8B-B14F-4D97-AF65-F5344CB8AC3E}">
        <p14:creationId xmlns:p14="http://schemas.microsoft.com/office/powerpoint/2010/main" val="9549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762000" y="1143000"/>
            <a:ext cx="7543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Ba điều trong đời bạn khi đã đi qua không bao giờ lấy lại được: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Thời gian - Lời nói - Cơ hội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124200" y="4953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</a:rPr>
              <a:t>DANH </a:t>
            </a:r>
            <a:r>
              <a:rPr lang="en-US" altLang="en-US" sz="2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4476750" y="4953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</a:rPr>
              <a:t>NGôN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62000" y="1962150"/>
            <a:ext cx="7543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Ba điều trong đời bạn không được đánh mất: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	Sự thanh thản - Hy vọng - Lòng trung thực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762000" y="2759075"/>
            <a:ext cx="7543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Ba thứ có giá trị nhất trên đời: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Tình yêu - Lòng tự tin - Bạn bè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762000" y="3597275"/>
            <a:ext cx="7543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Ba thứ trong đời không bao giờ bền vững được: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Giấc mơ - Thành công -Tài sản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762000" y="4435475"/>
            <a:ext cx="7543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Ba điều làm nên giá trị một con người: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Siêng năng - Chân thành - Thành đạt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762000" y="5257800"/>
            <a:ext cx="7543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Ba điều làm hỏng một con người: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Rượu - Lòng tự cao - Sự giận dữ</a:t>
            </a:r>
          </a:p>
        </p:txBody>
      </p:sp>
    </p:spTree>
    <p:extLst>
      <p:ext uri="{BB962C8B-B14F-4D97-AF65-F5344CB8AC3E}">
        <p14:creationId xmlns:p14="http://schemas.microsoft.com/office/powerpoint/2010/main" val="12325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 animBg="1"/>
      <p:bldP spid="48142" grpId="0"/>
      <p:bldP spid="48143" grpId="0"/>
      <p:bldP spid="48144" grpId="0" animBg="1"/>
      <p:bldP spid="48145" grpId="0" animBg="1"/>
      <p:bldP spid="48146" grpId="0" animBg="1"/>
      <p:bldP spid="48147" grpId="0" animBg="1"/>
      <p:bldP spid="48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9004"/>
          </a:xfrm>
        </p:spPr>
      </p:pic>
    </p:spTree>
    <p:extLst>
      <p:ext uri="{BB962C8B-B14F-4D97-AF65-F5344CB8AC3E}">
        <p14:creationId xmlns:p14="http://schemas.microsoft.com/office/powerpoint/2010/main" val="284650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961"/>
            <a:ext cx="9143999" cy="5459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2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472</Words>
  <Application>Microsoft Office PowerPoint</Application>
  <PresentationFormat>On-screen Show (4:3)</PresentationFormat>
  <Paragraphs>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Corbel</vt:lpstr>
      <vt:lpstr>Tahoma</vt:lpstr>
      <vt:lpstr>Times New Roman</vt:lpstr>
      <vt:lpstr>Wingdings</vt:lpstr>
      <vt:lpstr>Office Theme</vt:lpstr>
      <vt:lpstr>1_Office Theme</vt:lpstr>
      <vt:lpstr>Maple</vt:lpstr>
      <vt:lpstr>Slit</vt:lpstr>
      <vt:lpstr>1_Maple</vt:lpstr>
      <vt:lpstr>PowerPoint Presentation</vt:lpstr>
      <vt:lpstr>PowerPoint Presentation</vt:lpstr>
      <vt:lpstr>Một số kinh nghiệm khi học ôn thi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Công thông tin – truyền thông</vt:lpstr>
      <vt:lpstr>PowerPoint Presentation</vt:lpstr>
      <vt:lpstr>PowerPoint Presentation</vt:lpstr>
      <vt:lpstr>Công nghệ sinh học</vt:lpstr>
      <vt:lpstr>Kinh doanh và tài chính</vt:lpstr>
      <vt:lpstr>Y tế - làm đẹp</vt:lpstr>
      <vt:lpstr>Giáo dục – Bảo hiểm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Giap Pham</dc:creator>
  <cp:lastModifiedBy>Giap Pham</cp:lastModifiedBy>
  <cp:revision>18</cp:revision>
  <dcterms:created xsi:type="dcterms:W3CDTF">2016-03-18T00:30:14Z</dcterms:created>
  <dcterms:modified xsi:type="dcterms:W3CDTF">2016-03-21T00:42:10Z</dcterms:modified>
</cp:coreProperties>
</file>